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5"/>
  </p:notesMasterIdLst>
  <p:sldIdLst>
    <p:sldId id="685" r:id="rId2"/>
    <p:sldId id="673" r:id="rId3"/>
    <p:sldId id="507" r:id="rId4"/>
    <p:sldId id="703" r:id="rId5"/>
    <p:sldId id="702" r:id="rId6"/>
    <p:sldId id="704" r:id="rId7"/>
    <p:sldId id="705" r:id="rId8"/>
    <p:sldId id="708" r:id="rId9"/>
    <p:sldId id="706" r:id="rId10"/>
    <p:sldId id="710" r:id="rId11"/>
    <p:sldId id="707" r:id="rId12"/>
    <p:sldId id="584" r:id="rId13"/>
    <p:sldId id="711" r:id="rId14"/>
    <p:sldId id="585" r:id="rId15"/>
    <p:sldId id="687" r:id="rId16"/>
    <p:sldId id="688" r:id="rId17"/>
    <p:sldId id="692" r:id="rId18"/>
    <p:sldId id="693" r:id="rId19"/>
    <p:sldId id="694" r:id="rId20"/>
    <p:sldId id="691" r:id="rId21"/>
    <p:sldId id="589" r:id="rId22"/>
    <p:sldId id="590" r:id="rId23"/>
    <p:sldId id="591" r:id="rId24"/>
    <p:sldId id="695" r:id="rId25"/>
    <p:sldId id="697" r:id="rId26"/>
    <p:sldId id="592" r:id="rId27"/>
    <p:sldId id="701" r:id="rId28"/>
    <p:sldId id="696" r:id="rId29"/>
    <p:sldId id="594" r:id="rId30"/>
    <p:sldId id="700" r:id="rId31"/>
    <p:sldId id="699" r:id="rId32"/>
    <p:sldId id="595" r:id="rId33"/>
    <p:sldId id="709" r:id="rId34"/>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3"/>
            <p14:sldId id="702"/>
            <p14:sldId id="704"/>
            <p14:sldId id="705"/>
            <p14:sldId id="708"/>
            <p14:sldId id="706"/>
            <p14:sldId id="710"/>
            <p14:sldId id="707"/>
            <p14:sldId id="584"/>
            <p14:sldId id="711"/>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90" autoAdjust="0"/>
    <p:restoredTop sz="87912" autoAdjust="0"/>
  </p:normalViewPr>
  <p:slideViewPr>
    <p:cSldViewPr snapToGrid="0" snapToObjects="1">
      <p:cViewPr varScale="1">
        <p:scale>
          <a:sx n="57" d="100"/>
          <a:sy n="57" d="100"/>
        </p:scale>
        <p:origin x="664" y="52"/>
      </p:cViewPr>
      <p:guideLst>
        <p:guide orient="horz" pos="2232"/>
        <p:guide pos="3840"/>
      </p:guideLst>
    </p:cSldViewPr>
  </p:slideViewPr>
  <p:notesTextViewPr>
    <p:cViewPr>
      <p:scale>
        <a:sx n="150" d="100"/>
        <a:sy n="150" d="100"/>
      </p:scale>
      <p:origin x="0" y="0"/>
    </p:cViewPr>
  </p:notesTextViewPr>
  <p:sorterViewPr>
    <p:cViewPr>
      <p:scale>
        <a:sx n="93" d="100"/>
        <a:sy n="93"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922DC-4243-DA15-B7E6-5B99B8223D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6CC916-34CA-766C-A3CD-59B9C42FCC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541F80-2F75-4DC2-3806-5A897E3D9478}"/>
              </a:ext>
            </a:extLst>
          </p:cNvPr>
          <p:cNvSpPr>
            <a:spLocks noGrp="1"/>
          </p:cNvSpPr>
          <p:nvPr>
            <p:ph type="body" idx="1"/>
          </p:nvPr>
        </p:nvSpPr>
        <p:spPr/>
        <p:txBody>
          <a:bodyPr/>
          <a:lstStyle/>
          <a:p>
            <a:endParaRPr lang="en-US" dirty="0"/>
          </a:p>
          <a:p>
            <a:r>
              <a:rPr lang="en-US" dirty="0"/>
              <a:t>But http also supports POST requests, which send data from the client to the server.   This is also part of the REST design.</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3546336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endParaRPr lang="en-US" dirty="0"/>
          </a:p>
          <a:p>
            <a:pPr marL="228600" indent="-228600">
              <a:buAutoNum type="arabicPeriod"/>
            </a:pPr>
            <a:r>
              <a:rPr lang="en-US" dirty="0"/>
              <a:t>In REST, the request always comes from the client.  The server cannot send unsolicited data to the client.</a:t>
            </a:r>
          </a:p>
          <a:p>
            <a:pPr marL="0" indent="0">
              <a:buNone/>
            </a:pPr>
            <a:r>
              <a:rPr lang="en-US" dirty="0"/>
              <a:t>The server can only send data to the client if the client has asked for it.</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AE4C3-9109-1717-5B01-DC4C2C3142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00C20F-CDDC-76AB-3220-C68464C938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E6448E-B6FE-5FDF-8A1B-B0384E8DB7CF}"/>
              </a:ext>
            </a:extLst>
          </p:cNvPr>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097014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a:t>Associated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a:p>
            <a:endParaRPr lang="en-US" dirty="0"/>
          </a:p>
          <a:p>
            <a:r>
              <a:rPr lang="en-US" dirty="0"/>
              <a:t>This doesn't specify the ORDER in which these messages are sent.   For example, we might want the server to reply to a connection message by sending the client a 'hello' message with a client ID.</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an http GET request to the server, receive a response to that request, and then the connection is closed - each request is independent of the other. </a:t>
            </a:r>
          </a:p>
          <a:p>
            <a:endParaRPr lang="en-US" dirty="0"/>
          </a:p>
          <a:p>
            <a:r>
              <a:rPr lang="en-US" dirty="0"/>
              <a:t>REST is A design principle for http requests, Commonly used for APIs.  Here each client makes a request to the server, and gets a response with the needed data.  This is an implementation of what we called the "pull" pattern back in Module 05(?).</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a:solidFill>
                  <a:srgbClr val="5C5962"/>
                </a:solidFill>
              </a:rPr>
              <a:t>© 2025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BD4B1-154F-9DC1-89D4-56C76F6543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430180-2307-3CC3-B60B-EE18A6268AC5}"/>
              </a:ext>
            </a:extLst>
          </p:cNvPr>
          <p:cNvSpPr>
            <a:spLocks noGrp="1"/>
          </p:cNvSpPr>
          <p:nvPr>
            <p:ph type="title"/>
          </p:nvPr>
        </p:nvSpPr>
        <p:spPr/>
        <p:txBody>
          <a:bodyPr>
            <a:normAutofit/>
          </a:bodyPr>
          <a:lstStyle/>
          <a:p>
            <a:r>
              <a:rPr lang="en-US" sz="3600" dirty="0"/>
              <a:t>In REST, client can also push to server</a:t>
            </a:r>
          </a:p>
        </p:txBody>
      </p:sp>
      <p:sp>
        <p:nvSpPr>
          <p:cNvPr id="4" name="Slide Number Placeholder 3">
            <a:extLst>
              <a:ext uri="{FF2B5EF4-FFF2-40B4-BE49-F238E27FC236}">
                <a16:creationId xmlns:a16="http://schemas.microsoft.com/office/drawing/2014/main" id="{0DB9A3DA-F527-CB5B-E784-A65B3FE5E2B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BF798F7C-2CF1-9C62-F5BE-C271477F980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
        <p:nvSpPr>
          <p:cNvPr id="3" name="TextBox 2">
            <a:extLst>
              <a:ext uri="{FF2B5EF4-FFF2-40B4-BE49-F238E27FC236}">
                <a16:creationId xmlns:a16="http://schemas.microsoft.com/office/drawing/2014/main" id="{B925D046-C9A5-25EB-213E-A61BD8F425BF}"/>
              </a:ext>
            </a:extLst>
          </p:cNvPr>
          <p:cNvSpPr txBox="1"/>
          <p:nvPr/>
        </p:nvSpPr>
        <p:spPr>
          <a:xfrm>
            <a:off x="4141694" y="2312894"/>
            <a:ext cx="1855695" cy="546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POST /cities</a:t>
            </a:r>
          </a:p>
        </p:txBody>
      </p:sp>
      <p:sp>
        <p:nvSpPr>
          <p:cNvPr id="6" name="TextBox 5">
            <a:extLst>
              <a:ext uri="{FF2B5EF4-FFF2-40B4-BE49-F238E27FC236}">
                <a16:creationId xmlns:a16="http://schemas.microsoft.com/office/drawing/2014/main" id="{1A23762C-81BD-B7C2-676E-F0BE99288AD8}"/>
              </a:ext>
            </a:extLst>
          </p:cNvPr>
          <p:cNvSpPr txBox="1"/>
          <p:nvPr/>
        </p:nvSpPr>
        <p:spPr>
          <a:xfrm>
            <a:off x="3613883" y="3016254"/>
            <a:ext cx="2568389" cy="546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Acknowledgement</a:t>
            </a:r>
          </a:p>
        </p:txBody>
      </p:sp>
    </p:spTree>
    <p:extLst>
      <p:ext uri="{BB962C8B-B14F-4D97-AF65-F5344CB8AC3E}">
        <p14:creationId xmlns:p14="http://schemas.microsoft.com/office/powerpoint/2010/main" val="2530279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normAutofit/>
          </a:bodyPr>
          <a:lstStyle/>
          <a:p>
            <a:r>
              <a:rPr lang="en-US" sz="3600"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lang="en-US" dirty="0"/>
              <a:t>Uniform </a:t>
            </a:r>
            <a:r>
              <a:rPr lang="en-US" dirty="0" err="1"/>
              <a:t>Cacheability</a:t>
            </a:r>
            <a:r>
              <a:rPr lang="en-US"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2ADFF-552C-E9B8-E791-BD21B279091B}"/>
            </a:ext>
          </a:extLst>
        </p:cNvPr>
        <p:cNvGrpSpPr/>
        <p:nvPr/>
      </p:nvGrpSpPr>
      <p:grpSpPr>
        <a:xfrm>
          <a:off x="0" y="0"/>
          <a:ext cx="0" cy="0"/>
          <a:chOff x="0" y="0"/>
          <a:chExt cx="0" cy="0"/>
        </a:xfrm>
      </p:grpSpPr>
      <p:sp>
        <p:nvSpPr>
          <p:cNvPr id="801" name="REST Principles">
            <a:extLst>
              <a:ext uri="{FF2B5EF4-FFF2-40B4-BE49-F238E27FC236}">
                <a16:creationId xmlns:a16="http://schemas.microsoft.com/office/drawing/2014/main" id="{039103B3-66F2-8351-27A6-7F2249621143}"/>
              </a:ext>
            </a:extLst>
          </p:cNvPr>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a:extLst>
              <a:ext uri="{FF2B5EF4-FFF2-40B4-BE49-F238E27FC236}">
                <a16:creationId xmlns:a16="http://schemas.microsoft.com/office/drawing/2014/main" id="{1A1F3DDD-592F-8CAB-0FCC-614D41561477}"/>
              </a:ext>
            </a:extLst>
          </p:cNvPr>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Interface - Standard way to specify interface</a:t>
            </a:r>
          </a:p>
        </p:txBody>
      </p:sp>
      <p:grpSp>
        <p:nvGrpSpPr>
          <p:cNvPr id="843" name="Group">
            <a:extLst>
              <a:ext uri="{FF2B5EF4-FFF2-40B4-BE49-F238E27FC236}">
                <a16:creationId xmlns:a16="http://schemas.microsoft.com/office/drawing/2014/main" id="{A60893ED-2FA3-C316-4140-B5BEA42E47C3}"/>
              </a:ext>
            </a:extLst>
          </p:cNvPr>
          <p:cNvGrpSpPr/>
          <p:nvPr/>
        </p:nvGrpSpPr>
        <p:grpSpPr>
          <a:xfrm>
            <a:off x="8858440" y="3572835"/>
            <a:ext cx="2239123" cy="1724496"/>
            <a:chOff x="0" y="0"/>
            <a:chExt cx="4478243" cy="3448990"/>
          </a:xfrm>
        </p:grpSpPr>
        <p:sp>
          <p:nvSpPr>
            <p:cNvPr id="802" name="Connection Line">
              <a:extLst>
                <a:ext uri="{FF2B5EF4-FFF2-40B4-BE49-F238E27FC236}">
                  <a16:creationId xmlns:a16="http://schemas.microsoft.com/office/drawing/2014/main" id="{560428E3-5976-EE11-6522-6686F7E62CE1}"/>
                </a:ext>
              </a:extLst>
            </p:cNvPr>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a:extLst>
                <a:ext uri="{FF2B5EF4-FFF2-40B4-BE49-F238E27FC236}">
                  <a16:creationId xmlns:a16="http://schemas.microsoft.com/office/drawing/2014/main" id="{4C8894C0-FD60-EA2D-F769-7A72B6F47BA1}"/>
                </a:ext>
              </a:extLst>
            </p:cNvPr>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a:extLst>
                <a:ext uri="{FF2B5EF4-FFF2-40B4-BE49-F238E27FC236}">
                  <a16:creationId xmlns:a16="http://schemas.microsoft.com/office/drawing/2014/main" id="{164CCF60-3338-9C49-72D7-23BA33B81E0D}"/>
                </a:ext>
              </a:extLst>
            </p:cNvPr>
            <p:cNvGrpSpPr/>
            <p:nvPr/>
          </p:nvGrpSpPr>
          <p:grpSpPr>
            <a:xfrm>
              <a:off x="1980286" y="619621"/>
              <a:ext cx="1747864" cy="600902"/>
              <a:chOff x="0" y="0"/>
              <a:chExt cx="1747862" cy="600901"/>
            </a:xfrm>
          </p:grpSpPr>
          <p:pic>
            <p:nvPicPr>
              <p:cNvPr id="804" name="Image" descr="Image">
                <a:extLst>
                  <a:ext uri="{FF2B5EF4-FFF2-40B4-BE49-F238E27FC236}">
                    <a16:creationId xmlns:a16="http://schemas.microsoft.com/office/drawing/2014/main" id="{9C5332EF-698C-1DAC-4D0F-D8EE8BD11426}"/>
                  </a:ext>
                </a:extLst>
              </p:cNvPr>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a:extLst>
                  <a:ext uri="{FF2B5EF4-FFF2-40B4-BE49-F238E27FC236}">
                    <a16:creationId xmlns:a16="http://schemas.microsoft.com/office/drawing/2014/main" id="{B62D7DEC-C9E7-18AE-9CDB-21326D580F0F}"/>
                  </a:ext>
                </a:extLst>
              </p:cNvPr>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a:extLst>
                  <a:ext uri="{FF2B5EF4-FFF2-40B4-BE49-F238E27FC236}">
                    <a16:creationId xmlns:a16="http://schemas.microsoft.com/office/drawing/2014/main" id="{0B1C607E-B290-B4FD-94DA-E14240DDD70C}"/>
                  </a:ext>
                </a:extLst>
              </p:cNvPr>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a:extLst>
                  <a:ext uri="{FF2B5EF4-FFF2-40B4-BE49-F238E27FC236}">
                    <a16:creationId xmlns:a16="http://schemas.microsoft.com/office/drawing/2014/main" id="{C308E8CF-5BEF-F165-0196-5B45B88E5A91}"/>
                  </a:ext>
                </a:extLst>
              </p:cNvPr>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a:extLst>
                  <a:ext uri="{FF2B5EF4-FFF2-40B4-BE49-F238E27FC236}">
                    <a16:creationId xmlns:a16="http://schemas.microsoft.com/office/drawing/2014/main" id="{51425F9D-47CE-1BF9-9FE7-B38021C8F5A0}"/>
                  </a:ext>
                </a:extLst>
              </p:cNvPr>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a:extLst>
                  <a:ext uri="{FF2B5EF4-FFF2-40B4-BE49-F238E27FC236}">
                    <a16:creationId xmlns:a16="http://schemas.microsoft.com/office/drawing/2014/main" id="{19CF72DE-E026-F0AA-397C-F4C0D4D0413E}"/>
                  </a:ext>
                </a:extLst>
              </p:cNvPr>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a:extLst>
                <a:ext uri="{FF2B5EF4-FFF2-40B4-BE49-F238E27FC236}">
                  <a16:creationId xmlns:a16="http://schemas.microsoft.com/office/drawing/2014/main" id="{78914AA2-49DB-7606-9E6C-86DF160E26E6}"/>
                </a:ext>
              </a:extLst>
            </p:cNvPr>
            <p:cNvGrpSpPr/>
            <p:nvPr/>
          </p:nvGrpSpPr>
          <p:grpSpPr>
            <a:xfrm>
              <a:off x="2116528" y="1397923"/>
              <a:ext cx="1475499" cy="492186"/>
              <a:chOff x="119" y="-114"/>
              <a:chExt cx="1475498" cy="492185"/>
            </a:xfrm>
          </p:grpSpPr>
          <p:pic>
            <p:nvPicPr>
              <p:cNvPr id="811" name="Image" descr="Image">
                <a:extLst>
                  <a:ext uri="{FF2B5EF4-FFF2-40B4-BE49-F238E27FC236}">
                    <a16:creationId xmlns:a16="http://schemas.microsoft.com/office/drawing/2014/main" id="{9BC95C3B-F0FD-4906-15B5-760B1BBDB0C0}"/>
                  </a:ext>
                </a:extLst>
              </p:cNvPr>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a:extLst>
                  <a:ext uri="{FF2B5EF4-FFF2-40B4-BE49-F238E27FC236}">
                    <a16:creationId xmlns:a16="http://schemas.microsoft.com/office/drawing/2014/main" id="{C7DFDBCD-03A6-80F4-AF87-CE682DE68F07}"/>
                  </a:ext>
                </a:extLst>
              </p:cNvPr>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a:extLst>
                  <a:ext uri="{FF2B5EF4-FFF2-40B4-BE49-F238E27FC236}">
                    <a16:creationId xmlns:a16="http://schemas.microsoft.com/office/drawing/2014/main" id="{C3504380-625A-983B-9F69-AA66C2F9D701}"/>
                  </a:ext>
                </a:extLst>
              </p:cNvPr>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a:extLst>
                  <a:ext uri="{FF2B5EF4-FFF2-40B4-BE49-F238E27FC236}">
                    <a16:creationId xmlns:a16="http://schemas.microsoft.com/office/drawing/2014/main" id="{F4C828B0-E883-7A60-03B5-79A6F78E1173}"/>
                  </a:ext>
                </a:extLst>
              </p:cNvPr>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a:extLst>
                <a:ext uri="{FF2B5EF4-FFF2-40B4-BE49-F238E27FC236}">
                  <a16:creationId xmlns:a16="http://schemas.microsoft.com/office/drawing/2014/main" id="{1110E140-D1C2-0647-8C21-9EB635B9B4D7}"/>
                </a:ext>
              </a:extLst>
            </p:cNvPr>
            <p:cNvGrpSpPr/>
            <p:nvPr/>
          </p:nvGrpSpPr>
          <p:grpSpPr>
            <a:xfrm>
              <a:off x="1671981" y="2229136"/>
              <a:ext cx="2015829" cy="523863"/>
              <a:chOff x="0" y="0"/>
              <a:chExt cx="2015827" cy="523861"/>
            </a:xfrm>
          </p:grpSpPr>
          <p:pic>
            <p:nvPicPr>
              <p:cNvPr id="816" name="Image" descr="Image">
                <a:extLst>
                  <a:ext uri="{FF2B5EF4-FFF2-40B4-BE49-F238E27FC236}">
                    <a16:creationId xmlns:a16="http://schemas.microsoft.com/office/drawing/2014/main" id="{D5326718-53D1-265D-4BB2-5B04172F28D2}"/>
                  </a:ext>
                </a:extLst>
              </p:cNvPr>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a:extLst>
                  <a:ext uri="{FF2B5EF4-FFF2-40B4-BE49-F238E27FC236}">
                    <a16:creationId xmlns:a16="http://schemas.microsoft.com/office/drawing/2014/main" id="{312A61FA-38AC-C235-DEFB-BE7349F79081}"/>
                  </a:ext>
                </a:extLst>
              </p:cNvPr>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a:extLst>
                  <a:ext uri="{FF2B5EF4-FFF2-40B4-BE49-F238E27FC236}">
                    <a16:creationId xmlns:a16="http://schemas.microsoft.com/office/drawing/2014/main" id="{5F1F2784-EF82-2B3E-0774-9662F9CE93D9}"/>
                  </a:ext>
                </a:extLst>
              </p:cNvPr>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a:extLst>
                  <a:ext uri="{FF2B5EF4-FFF2-40B4-BE49-F238E27FC236}">
                    <a16:creationId xmlns:a16="http://schemas.microsoft.com/office/drawing/2014/main" id="{55CF0627-CBEF-4588-77A6-7D34EDD9FA7F}"/>
                  </a:ext>
                </a:extLst>
              </p:cNvPr>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a:extLst>
                  <a:ext uri="{FF2B5EF4-FFF2-40B4-BE49-F238E27FC236}">
                    <a16:creationId xmlns:a16="http://schemas.microsoft.com/office/drawing/2014/main" id="{06A35DF1-355F-8EB2-C2E0-3081CD1BA4C4}"/>
                  </a:ext>
                </a:extLst>
              </p:cNvPr>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a:extLst>
                <a:ext uri="{FF2B5EF4-FFF2-40B4-BE49-F238E27FC236}">
                  <a16:creationId xmlns:a16="http://schemas.microsoft.com/office/drawing/2014/main" id="{6501E876-39BE-7DC1-542A-2C0BD5829E2D}"/>
                </a:ext>
              </a:extLst>
            </p:cNvPr>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a:extLst>
                <a:ext uri="{FF2B5EF4-FFF2-40B4-BE49-F238E27FC236}">
                  <a16:creationId xmlns:a16="http://schemas.microsoft.com/office/drawing/2014/main" id="{8E594311-18F9-F830-7A8C-0F85CA31E641}"/>
                </a:ext>
              </a:extLst>
            </p:cNvPr>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a:extLst>
                <a:ext uri="{FF2B5EF4-FFF2-40B4-BE49-F238E27FC236}">
                  <a16:creationId xmlns:a16="http://schemas.microsoft.com/office/drawing/2014/main" id="{2B65E7BB-7983-4434-A601-84BDABA43CBD}"/>
                </a:ext>
              </a:extLst>
            </p:cNvPr>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a:extLst>
                <a:ext uri="{FF2B5EF4-FFF2-40B4-BE49-F238E27FC236}">
                  <a16:creationId xmlns:a16="http://schemas.microsoft.com/office/drawing/2014/main" id="{C1D0BB21-1CB3-C69B-4CEC-4575671F1C84}"/>
                </a:ext>
              </a:extLst>
            </p:cNvPr>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a:extLst>
                <a:ext uri="{FF2B5EF4-FFF2-40B4-BE49-F238E27FC236}">
                  <a16:creationId xmlns:a16="http://schemas.microsoft.com/office/drawing/2014/main" id="{0483757E-7DF9-C32E-A86B-6E1F6DF301B8}"/>
                </a:ext>
              </a:extLst>
            </p:cNvPr>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a:extLst>
                <a:ext uri="{FF2B5EF4-FFF2-40B4-BE49-F238E27FC236}">
                  <a16:creationId xmlns:a16="http://schemas.microsoft.com/office/drawing/2014/main" id="{F627F4CC-5F6E-6C31-74C3-A65DA4119935}"/>
                </a:ext>
              </a:extLst>
            </p:cNvPr>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a:extLst>
                <a:ext uri="{FF2B5EF4-FFF2-40B4-BE49-F238E27FC236}">
                  <a16:creationId xmlns:a16="http://schemas.microsoft.com/office/drawing/2014/main" id="{0562343A-ADE0-1836-D1FD-37FB58EBE565}"/>
                </a:ext>
              </a:extLst>
            </p:cNvPr>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a:extLst>
                <a:ext uri="{FF2B5EF4-FFF2-40B4-BE49-F238E27FC236}">
                  <a16:creationId xmlns:a16="http://schemas.microsoft.com/office/drawing/2014/main" id="{46D31F5B-E349-974E-F016-48999A9C46BB}"/>
                </a:ext>
              </a:extLst>
            </p:cNvPr>
            <p:cNvGrpSpPr/>
            <p:nvPr/>
          </p:nvGrpSpPr>
          <p:grpSpPr>
            <a:xfrm>
              <a:off x="678154" y="1429513"/>
              <a:ext cx="563035" cy="600902"/>
              <a:chOff x="0" y="0"/>
              <a:chExt cx="563033" cy="600901"/>
            </a:xfrm>
          </p:grpSpPr>
          <p:pic>
            <p:nvPicPr>
              <p:cNvPr id="829" name="Image" descr="Image">
                <a:extLst>
                  <a:ext uri="{FF2B5EF4-FFF2-40B4-BE49-F238E27FC236}">
                    <a16:creationId xmlns:a16="http://schemas.microsoft.com/office/drawing/2014/main" id="{7E02FDB8-7373-8F93-FBDB-F3B5491A781B}"/>
                  </a:ext>
                </a:extLst>
              </p:cNvPr>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a:extLst>
                  <a:ext uri="{FF2B5EF4-FFF2-40B4-BE49-F238E27FC236}">
                    <a16:creationId xmlns:a16="http://schemas.microsoft.com/office/drawing/2014/main" id="{542CEE07-1DBC-0B1A-6B00-DC760474E84A}"/>
                  </a:ext>
                </a:extLst>
              </p:cNvPr>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a:extLst>
                <a:ext uri="{FF2B5EF4-FFF2-40B4-BE49-F238E27FC236}">
                  <a16:creationId xmlns:a16="http://schemas.microsoft.com/office/drawing/2014/main" id="{1E299B60-0482-E854-7FA7-4230ED682BEF}"/>
                </a:ext>
              </a:extLst>
            </p:cNvPr>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a:extLst>
                <a:ext uri="{FF2B5EF4-FFF2-40B4-BE49-F238E27FC236}">
                  <a16:creationId xmlns:a16="http://schemas.microsoft.com/office/drawing/2014/main" id="{6AD3DEC4-D1A1-2179-1112-5A8305EC2E5B}"/>
                </a:ext>
              </a:extLst>
            </p:cNvPr>
            <p:cNvGrpSpPr/>
            <p:nvPr/>
          </p:nvGrpSpPr>
          <p:grpSpPr>
            <a:xfrm>
              <a:off x="728794" y="2190617"/>
              <a:ext cx="563034" cy="600902"/>
              <a:chOff x="0" y="0"/>
              <a:chExt cx="563033" cy="600901"/>
            </a:xfrm>
          </p:grpSpPr>
          <p:pic>
            <p:nvPicPr>
              <p:cNvPr id="833" name="Image" descr="Image">
                <a:extLst>
                  <a:ext uri="{FF2B5EF4-FFF2-40B4-BE49-F238E27FC236}">
                    <a16:creationId xmlns:a16="http://schemas.microsoft.com/office/drawing/2014/main" id="{37B19CA0-8B0E-3EFC-D605-09F9F54D867F}"/>
                  </a:ext>
                </a:extLst>
              </p:cNvPr>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a:extLst>
                  <a:ext uri="{FF2B5EF4-FFF2-40B4-BE49-F238E27FC236}">
                    <a16:creationId xmlns:a16="http://schemas.microsoft.com/office/drawing/2014/main" id="{A0DDB615-E3EE-948C-6E4A-9439709A1BDF}"/>
                  </a:ext>
                </a:extLst>
              </p:cNvPr>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a:extLst>
                <a:ext uri="{FF2B5EF4-FFF2-40B4-BE49-F238E27FC236}">
                  <a16:creationId xmlns:a16="http://schemas.microsoft.com/office/drawing/2014/main" id="{9E18247C-59CE-F38E-5177-C37410423D96}"/>
                </a:ext>
              </a:extLst>
            </p:cNvPr>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a:extLst>
                <a:ext uri="{FF2B5EF4-FFF2-40B4-BE49-F238E27FC236}">
                  <a16:creationId xmlns:a16="http://schemas.microsoft.com/office/drawing/2014/main" id="{D7B46E7E-7201-73EB-DEFC-E2E8DA2058DB}"/>
                </a:ext>
              </a:extLst>
            </p:cNvPr>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a:extLst>
                <a:ext uri="{FF2B5EF4-FFF2-40B4-BE49-F238E27FC236}">
                  <a16:creationId xmlns:a16="http://schemas.microsoft.com/office/drawing/2014/main" id="{0739DAA6-F242-94C9-0A02-A9E8709E9F49}"/>
                </a:ext>
              </a:extLst>
            </p:cNvPr>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a:extLst>
                <a:ext uri="{FF2B5EF4-FFF2-40B4-BE49-F238E27FC236}">
                  <a16:creationId xmlns:a16="http://schemas.microsoft.com/office/drawing/2014/main" id="{07494402-28AB-0C9D-2CEB-B64A007BF55C}"/>
                </a:ext>
              </a:extLst>
            </p:cNvPr>
            <p:cNvGrpSpPr/>
            <p:nvPr/>
          </p:nvGrpSpPr>
          <p:grpSpPr>
            <a:xfrm>
              <a:off x="770834" y="86241"/>
              <a:ext cx="797047" cy="793147"/>
              <a:chOff x="0" y="0"/>
              <a:chExt cx="797046" cy="793146"/>
            </a:xfrm>
          </p:grpSpPr>
          <p:pic>
            <p:nvPicPr>
              <p:cNvPr id="839" name="Image" descr="Image">
                <a:extLst>
                  <a:ext uri="{FF2B5EF4-FFF2-40B4-BE49-F238E27FC236}">
                    <a16:creationId xmlns:a16="http://schemas.microsoft.com/office/drawing/2014/main" id="{F612260A-813A-0EBE-D1B1-259BFDA433C1}"/>
                  </a:ext>
                </a:extLst>
              </p:cNvPr>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a:extLst>
                  <a:ext uri="{FF2B5EF4-FFF2-40B4-BE49-F238E27FC236}">
                    <a16:creationId xmlns:a16="http://schemas.microsoft.com/office/drawing/2014/main" id="{231F7A3A-C3B5-562B-3969-44546D6F32D3}"/>
                  </a:ext>
                </a:extLst>
              </p:cNvPr>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a:extLst>
                <a:ext uri="{FF2B5EF4-FFF2-40B4-BE49-F238E27FC236}">
                  <a16:creationId xmlns:a16="http://schemas.microsoft.com/office/drawing/2014/main" id="{062F50A6-6F8C-100B-9D40-6D92881BD4F8}"/>
                </a:ext>
              </a:extLst>
            </p:cNvPr>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a:extLst>
              <a:ext uri="{FF2B5EF4-FFF2-40B4-BE49-F238E27FC236}">
                <a16:creationId xmlns:a16="http://schemas.microsoft.com/office/drawing/2014/main" id="{774D3CA1-1650-0A25-5ADB-72D24228A6E4}"/>
              </a:ext>
            </a:extLst>
          </p:cNvPr>
          <p:cNvGrpSpPr/>
          <p:nvPr/>
        </p:nvGrpSpPr>
        <p:grpSpPr>
          <a:xfrm>
            <a:off x="8867516" y="3844836"/>
            <a:ext cx="2686973" cy="1864388"/>
            <a:chOff x="-1" y="-1"/>
            <a:chExt cx="5373944" cy="3728774"/>
          </a:xfrm>
        </p:grpSpPr>
        <p:grpSp>
          <p:nvGrpSpPr>
            <p:cNvPr id="846" name="Group">
              <a:extLst>
                <a:ext uri="{FF2B5EF4-FFF2-40B4-BE49-F238E27FC236}">
                  <a16:creationId xmlns:a16="http://schemas.microsoft.com/office/drawing/2014/main" id="{4DB0E843-EEF5-80B7-1370-C7C07F08EEDD}"/>
                </a:ext>
              </a:extLst>
            </p:cNvPr>
            <p:cNvGrpSpPr/>
            <p:nvPr/>
          </p:nvGrpSpPr>
          <p:grpSpPr>
            <a:xfrm>
              <a:off x="-1" y="-1"/>
              <a:ext cx="5373944" cy="3728774"/>
              <a:chOff x="0" y="0"/>
              <a:chExt cx="5373942" cy="3728772"/>
            </a:xfrm>
          </p:grpSpPr>
          <p:sp>
            <p:nvSpPr>
              <p:cNvPr id="844" name="Shape">
                <a:extLst>
                  <a:ext uri="{FF2B5EF4-FFF2-40B4-BE49-F238E27FC236}">
                    <a16:creationId xmlns:a16="http://schemas.microsoft.com/office/drawing/2014/main" id="{0354DE7A-4E0A-CD4C-BE85-AFDF527A22F3}"/>
                  </a:ext>
                </a:extLst>
              </p:cNvPr>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a:extLst>
                  <a:ext uri="{FF2B5EF4-FFF2-40B4-BE49-F238E27FC236}">
                    <a16:creationId xmlns:a16="http://schemas.microsoft.com/office/drawing/2014/main" id="{EFA3FFDD-2455-F9A5-E7C9-6C1163B9F643}"/>
                  </a:ext>
                </a:extLst>
              </p:cNvPr>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a:extLst>
                <a:ext uri="{FF2B5EF4-FFF2-40B4-BE49-F238E27FC236}">
                  <a16:creationId xmlns:a16="http://schemas.microsoft.com/office/drawing/2014/main" id="{48C452EE-85B3-33FC-59DE-A2F8631D842C}"/>
                </a:ext>
              </a:extLst>
            </p:cNvPr>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849123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a:bodyPr>
          <a:lstStyle/>
          <a:p>
            <a:r>
              <a:rPr lang="en-US" sz="3600"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normAutofit/>
          </a:bodyPr>
          <a:lstStyle/>
          <a:p>
            <a:r>
              <a:rPr lang="en-US" sz="3600" dirty="0"/>
              <a:t>Uniform Interface: 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normAutofit/>
          </a:bodyPr>
          <a:lstStyle/>
          <a:p>
            <a:r>
              <a:rPr lang="en-US" sz="3600"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sz="3600"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normAutofit/>
          </a:bodyPr>
          <a:lstStyle/>
          <a:p>
            <a:r>
              <a:rPr lang="en-US" sz="3600"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normAutofit/>
          </a:bodyPr>
          <a:lstStyle/>
          <a:p>
            <a:r>
              <a:rPr lang="en-US" sz="3600"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a:bodyPr>
          <a:lstStyle/>
          <a:p>
            <a:r>
              <a:rPr lang="en-US" sz="3600" dirty="0"/>
              <a:t>Uniform Interface:</a:t>
            </a:r>
            <a:br>
              <a:rPr lang="en-US" sz="3600" dirty="0"/>
            </a:br>
            <a:r>
              <a:rPr sz="3600"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normAutofit/>
          </a:bodyPr>
          <a:lstStyle/>
          <a:p>
            <a:r>
              <a:rPr sz="3600" dirty="0"/>
              <a:t>Example interface #1: a </a:t>
            </a:r>
            <a:r>
              <a:rPr sz="3600" dirty="0" err="1"/>
              <a:t>todo</a:t>
            </a:r>
            <a:r>
              <a:rPr sz="3600"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3600" dirty="0"/>
              <a:t>Example </a:t>
            </a:r>
            <a:r>
              <a:rPr lang="en-US" sz="3600" dirty="0"/>
              <a:t>i</a:t>
            </a:r>
            <a:r>
              <a:rPr sz="3600" dirty="0"/>
              <a:t>nterface #2: </a:t>
            </a:r>
            <a:r>
              <a:rPr lang="en-US" sz="3600" dirty="0"/>
              <a:t>the transcript database</a:t>
            </a:r>
            <a:endParaRPr sz="36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a:t>It would be better to have a machine-readable specification</a:t>
            </a:r>
            <a:endParaRPr sz="3600"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err="1"/>
              <a:t>OpenAPI</a:t>
            </a:r>
            <a:r>
              <a:rPr lang="en-US" sz="3600" dirty="0"/>
              <a:t> is a machine-readable specification language for REST</a:t>
            </a:r>
            <a:endParaRPr sz="3600"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normAutofit/>
          </a:bodyPr>
          <a:lstStyle/>
          <a:p>
            <a:r>
              <a:rPr lang="en-US" sz="3600"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(1)</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(2)</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generated HTML (“Swagger”)</a:t>
            </a:r>
            <a:endParaRPr sz="36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3600" dirty="0"/>
              <a:t>Not everything can be generated </a:t>
            </a:r>
            <a:r>
              <a:rPr lang="en-US" sz="3600" dirty="0">
                <a:sym typeface="Wingdings" panose="05000000000000000000" pitchFamily="2" charset="2"/>
              </a:rPr>
              <a:t></a:t>
            </a:r>
            <a:endParaRPr sz="36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normAutofit/>
          </a:bodyPr>
          <a:lstStyle/>
          <a:p>
            <a:r>
              <a:rPr lang="en-US" sz="3600"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36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normAutofit/>
          </a:bodyPr>
          <a:lstStyle/>
          <a:p>
            <a:r>
              <a:rPr lang="en-US" sz="3600"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normAutofit/>
          </a:bodyPr>
          <a:lstStyle/>
          <a:p>
            <a:r>
              <a:rPr sz="3600" dirty="0"/>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normAutofit/>
          </a:bodyPr>
          <a:lstStyle/>
          <a:p>
            <a:r>
              <a:rPr lang="en-US" sz="3600" dirty="0"/>
              <a:t>WebSocket Basics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fontScale="92500" lnSpcReduction="10000"/>
          </a:bodyPr>
          <a:lstStyle/>
          <a:p>
            <a:r>
              <a:rPr lang="en-US" dirty="0"/>
              <a:t>Like the typed-emitter model, but clients may be remote processes.</a:t>
            </a:r>
          </a:p>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a:p>
            <a:r>
              <a:rPr lang="en-US" dirty="0"/>
              <a:t>Can use this to implement more complex communication protocols</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normAutofit/>
          </a:bodyPr>
          <a:lstStyle/>
          <a:p>
            <a:r>
              <a:rPr lang="en-US" sz="3600" dirty="0" err="1"/>
              <a:t>WebSockets</a:t>
            </a:r>
            <a:endParaRPr lang="en-US" sz="3600" dirty="0"/>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normAutofit/>
          </a:bodyPr>
          <a:lstStyle/>
          <a:p>
            <a:r>
              <a:rPr lang="en-US" sz="3600" dirty="0"/>
              <a:t>Socket.io provides a useful API for </a:t>
            </a:r>
            <a:r>
              <a:rPr lang="en-US" sz="3600" dirty="0" err="1"/>
              <a:t>websockets</a:t>
            </a:r>
            <a:r>
              <a:rPr lang="en-US" sz="3600" dirty="0"/>
              <a:t>.</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600" dirty="0" err="1"/>
              <a:t>Socket.IO</a:t>
            </a:r>
            <a:r>
              <a:rPr lang="en-US" sz="36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normAutofit/>
          </a:bodyPr>
          <a:lstStyle/>
          <a:p>
            <a:r>
              <a:rPr lang="en-US" sz="3600"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normAutofit/>
          </a:bodyPr>
          <a:lstStyle/>
          <a:p>
            <a:r>
              <a:rPr lang="en-US" sz="3600" dirty="0"/>
              <a:t>REST Can Implement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12330</TotalTime>
  <Words>5004</Words>
  <Application>Microsoft Office PowerPoint</Application>
  <PresentationFormat>Widescreen</PresentationFormat>
  <Paragraphs>449</Paragraphs>
  <Slides>33</Slides>
  <Notes>32</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 Basics</vt:lpstr>
      <vt:lpstr>WebSockets</vt:lpstr>
      <vt:lpstr>Socket.io provides a useful API for websockets.</vt:lpstr>
      <vt:lpstr>Socket.IO uses the Typed Emitter Pattern</vt:lpstr>
      <vt:lpstr>Listen for and emit events on client and server</vt:lpstr>
      <vt:lpstr>REST Can Implement Pull Pattern</vt:lpstr>
      <vt:lpstr>In REST, client can also push to server</vt:lpstr>
      <vt:lpstr>Compare REST and Web Sockets</vt:lpstr>
      <vt:lpstr>REST Principles </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124</cp:revision>
  <dcterms:modified xsi:type="dcterms:W3CDTF">2025-02-05T22:20:14Z</dcterms:modified>
</cp:coreProperties>
</file>